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Arim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bold.fntdata"/><Relationship Id="rId23" Type="http://schemas.openxmlformats.org/officeDocument/2006/relationships/slide" Target="slides/slide18.xml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Arim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Arimo-italic.fntdata"/><Relationship Id="rId12" Type="http://schemas.openxmlformats.org/officeDocument/2006/relationships/slide" Target="slides/slide7.xml"/><Relationship Id="rId34" Type="http://schemas.openxmlformats.org/officeDocument/2006/relationships/font" Target="fonts/Arimo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Arimo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710811871_0_3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3710811871_0_3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13710811871_0_3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3710811871_0_3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Scheme, Look at brand color generator. Stick to colors. Consult with Eiman.</a:t>
            </a:r>
            <a:endParaRPr/>
          </a:p>
        </p:txBody>
      </p:sp>
      <p:sp>
        <p:nvSpPr>
          <p:cNvPr id="136" name="Google Shape;136;g13710811871_0_3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3710811871_0_3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710811871_0_12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3710811871_0_121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710811871_0_13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3710811871_0_133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710811871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71081187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c7eab47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c7eab47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775f56db3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775f56db3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775f56db3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775f56db3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71081187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71081187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775f56db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775f56db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7108118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7108118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775f56db3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775f56db3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710811871_0_4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3710811871_0_4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13710811871_0_4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3710811871_0_4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Scheme, Look at brand color generator. Stick to colors. Consult with Eiman.</a:t>
            </a:r>
            <a:endParaRPr/>
          </a:p>
        </p:txBody>
      </p:sp>
      <p:sp>
        <p:nvSpPr>
          <p:cNvPr id="147" name="Google Shape;147;g13710811871_0_4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3710811871_0_4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775f56db3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775f56db3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775f56db3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775f56db3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775f56db3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775f56db3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f7070688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f7070688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710811871_0_5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3710811871_0_5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13710811871_0_5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3710811871_0_5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Scheme, Look at brand color generator. Stick to colors. Consult with Eiman.</a:t>
            </a:r>
            <a:endParaRPr/>
          </a:p>
        </p:txBody>
      </p:sp>
      <p:sp>
        <p:nvSpPr>
          <p:cNvPr id="158" name="Google Shape;158;g13710811871_0_5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13710811871_0_5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710811871_0_67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3710811871_0_67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710811871_0_7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3710811871_0_72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710811871_0_8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3710811871_0_81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710811871_0_9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3710811871_0_96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71081187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71081187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10811871_0_11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3710811871_0_116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8" name="Google Shape;108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2" name="Google Shape;22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4" name="Google Shape;44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1" name="Google Shape;5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9" name="Google Shape;59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5" name="Google Shape;65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2" name="Google Shape;72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4" name="Google Shape;94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2" name="Google Shape;102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7550" y="4781620"/>
            <a:ext cx="840950" cy="275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github/unpackAI/BL101/blob/main/course_notebooks/Week_1_Hello_Blockchain/01_Hello_Blockchain_Coursebook.ipynb" TargetMode="External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34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4049" y="1761844"/>
            <a:ext cx="3955902" cy="129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3"/>
          <p:cNvSpPr txBox="1"/>
          <p:nvPr/>
        </p:nvSpPr>
        <p:spPr>
          <a:xfrm>
            <a:off x="2283655" y="3197528"/>
            <a:ext cx="4576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LEARN, BUILD AND GROW - WITH A COMMUNITY IN YOUR POCKET</a:t>
            </a:r>
            <a:endParaRPr sz="700"/>
          </a:p>
        </p:txBody>
      </p:sp>
      <p:sp>
        <p:nvSpPr>
          <p:cNvPr id="141" name="Google Shape;141;p13"/>
          <p:cNvSpPr/>
          <p:nvPr/>
        </p:nvSpPr>
        <p:spPr>
          <a:xfrm>
            <a:off x="5168225" y="2101900"/>
            <a:ext cx="568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34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/>
        </p:nvSpPr>
        <p:spPr>
          <a:xfrm>
            <a:off x="2425066" y="212798"/>
            <a:ext cx="429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Progress</a:t>
            </a:r>
            <a:endParaRPr sz="700"/>
          </a:p>
        </p:txBody>
      </p:sp>
      <p:sp>
        <p:nvSpPr>
          <p:cNvPr id="262" name="Google Shape;262;p22"/>
          <p:cNvSpPr txBox="1"/>
          <p:nvPr/>
        </p:nvSpPr>
        <p:spPr>
          <a:xfrm>
            <a:off x="1102603" y="1357922"/>
            <a:ext cx="71487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Thus far, we have created learning communities with a wealth of courses around...</a:t>
            </a:r>
            <a:endParaRPr sz="700"/>
          </a:p>
        </p:txBody>
      </p:sp>
      <p:sp>
        <p:nvSpPr>
          <p:cNvPr id="263" name="Google Shape;263;p22"/>
          <p:cNvSpPr/>
          <p:nvPr/>
        </p:nvSpPr>
        <p:spPr>
          <a:xfrm>
            <a:off x="0" y="746511"/>
            <a:ext cx="9144000" cy="48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6430" y="292385"/>
            <a:ext cx="793220" cy="2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514350" y="354790"/>
            <a:ext cx="546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UNPACKAI</a:t>
            </a:r>
            <a:endParaRPr sz="700"/>
          </a:p>
        </p:txBody>
      </p:sp>
      <p:sp>
        <p:nvSpPr>
          <p:cNvPr id="266" name="Google Shape;266;p22"/>
          <p:cNvSpPr txBox="1"/>
          <p:nvPr/>
        </p:nvSpPr>
        <p:spPr>
          <a:xfrm>
            <a:off x="892764" y="2792774"/>
            <a:ext cx="252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AI &amp; Machine Learning</a:t>
            </a:r>
            <a:endParaRPr sz="700"/>
          </a:p>
        </p:txBody>
      </p:sp>
      <p:sp>
        <p:nvSpPr>
          <p:cNvPr id="267" name="Google Shape;267;p22"/>
          <p:cNvSpPr txBox="1"/>
          <p:nvPr/>
        </p:nvSpPr>
        <p:spPr>
          <a:xfrm>
            <a:off x="4539692" y="2792774"/>
            <a:ext cx="121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Blockchain</a:t>
            </a:r>
            <a:endParaRPr sz="700"/>
          </a:p>
        </p:txBody>
      </p:sp>
      <p:sp>
        <p:nvSpPr>
          <p:cNvPr id="268" name="Google Shape;268;p22"/>
          <p:cNvSpPr txBox="1"/>
          <p:nvPr/>
        </p:nvSpPr>
        <p:spPr>
          <a:xfrm>
            <a:off x="7335565" y="2792774"/>
            <a:ext cx="7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Python</a:t>
            </a:r>
            <a:endParaRPr sz="700"/>
          </a:p>
        </p:txBody>
      </p:sp>
      <p:sp>
        <p:nvSpPr>
          <p:cNvPr id="269" name="Google Shape;269;p22"/>
          <p:cNvSpPr txBox="1"/>
          <p:nvPr/>
        </p:nvSpPr>
        <p:spPr>
          <a:xfrm>
            <a:off x="1723977" y="3936957"/>
            <a:ext cx="59058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Conducted 20 programs with a community size of 400 people and achieved a graduation rate of 70%.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34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/>
        </p:nvSpPr>
        <p:spPr>
          <a:xfrm>
            <a:off x="2425066" y="212798"/>
            <a:ext cx="429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</a:t>
            </a:r>
            <a:endParaRPr sz="700"/>
          </a:p>
        </p:txBody>
      </p:sp>
      <p:sp>
        <p:nvSpPr>
          <p:cNvPr id="275" name="Google Shape;275;p23"/>
          <p:cNvSpPr txBox="1"/>
          <p:nvPr/>
        </p:nvSpPr>
        <p:spPr>
          <a:xfrm>
            <a:off x="1061339" y="1850795"/>
            <a:ext cx="71487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myself successfully graduated from the course, and learned more about AI &amp; Machine Learning, and Python than I ever did on any other platform within a short amount of time.</a:t>
            </a:r>
            <a:endParaRPr sz="7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 last, I </a:t>
            </a:r>
            <a:r>
              <a:rPr b="0" i="0" lang="en" sz="19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was also offered a job as an </a:t>
            </a:r>
            <a:r>
              <a:rPr lang="en" sz="1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</a:t>
            </a:r>
            <a:r>
              <a:rPr b="0" i="0" lang="en" sz="19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Product Manager.</a:t>
            </a:r>
            <a:endParaRPr sz="700"/>
          </a:p>
        </p:txBody>
      </p:sp>
      <p:sp>
        <p:nvSpPr>
          <p:cNvPr id="276" name="Google Shape;276;p23"/>
          <p:cNvSpPr/>
          <p:nvPr/>
        </p:nvSpPr>
        <p:spPr>
          <a:xfrm>
            <a:off x="0" y="746511"/>
            <a:ext cx="9144000" cy="48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6430" y="292385"/>
            <a:ext cx="793220" cy="2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3"/>
          <p:cNvSpPr txBox="1"/>
          <p:nvPr/>
        </p:nvSpPr>
        <p:spPr>
          <a:xfrm>
            <a:off x="514350" y="354790"/>
            <a:ext cx="546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UNPACKAI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Blockchain cohort # 2 Graduation🎓🎆</a:t>
            </a:r>
            <a:endParaRPr sz="2300"/>
          </a:p>
        </p:txBody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825" y="994325"/>
            <a:ext cx="2254125" cy="38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 b="12002" l="0" r="0" t="10962"/>
          <a:stretch/>
        </p:blipFill>
        <p:spPr>
          <a:xfrm>
            <a:off x="194775" y="1677775"/>
            <a:ext cx="5649352" cy="272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ctrTitle"/>
          </p:nvPr>
        </p:nvSpPr>
        <p:spPr>
          <a:xfrm>
            <a:off x="3104200" y="920050"/>
            <a:ext cx="5916900" cy="29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Course Kick-Off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Blockchain: Discover NFTs, DeFi, DAOs</a:t>
            </a:r>
            <a:endParaRPr i="1"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ctrTitle"/>
          </p:nvPr>
        </p:nvSpPr>
        <p:spPr>
          <a:xfrm>
            <a:off x="3082400" y="1432225"/>
            <a:ext cx="5916900" cy="14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Introductions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1" name="Google Shape;301;p27"/>
          <p:cNvSpPr txBox="1"/>
          <p:nvPr/>
        </p:nvSpPr>
        <p:spPr>
          <a:xfrm>
            <a:off x="1517425" y="1352075"/>
            <a:ext cx="6474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Everyone has 2 minutes.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AutoNum type="arabicPeriod"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What’s your name?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AutoNum type="arabicPeriod"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your current occupation?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AutoNum type="arabicPeriod"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 are you interested in Blockchain?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AutoNum type="arabicPeriod"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Verbal Commitment: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“I am going to commit at least 10 hours per week for this Bootcamp”.</a:t>
            </a:r>
            <a:endParaRPr b="1"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Affiliate Programs in unpack community</a:t>
            </a:r>
            <a:endParaRPr/>
          </a:p>
        </p:txBody>
      </p:sp>
      <p:sp>
        <p:nvSpPr>
          <p:cNvPr id="307" name="Google Shape;307;p28"/>
          <p:cNvSpPr txBox="1"/>
          <p:nvPr>
            <p:ph idx="1" type="body"/>
          </p:nvPr>
        </p:nvSpPr>
        <p:spPr>
          <a:xfrm>
            <a:off x="1297500" y="1111275"/>
            <a:ext cx="70389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🧑🏻‍🤝‍🧑🏽Bring Your Friend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10% off for the current or future programs if your friend signs up for any unpack course. Discounts can be added 10% + 10 % +... = free attendance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🧑‍</a:t>
            </a: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 unpack Ambassador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Benefits: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Receive 10% from course price as the direct payback every time you bring a new person to unpack programs. The money will be sent on the last day of every month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Receive exclusive unpack T-shirt or hoodie or mug if you are located in China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 featured on social media to create your own voice in the tech and educational space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688" y="752800"/>
            <a:ext cx="1229025" cy="17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381" y="752800"/>
            <a:ext cx="1732837" cy="17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 txBox="1"/>
          <p:nvPr>
            <p:ph type="title"/>
          </p:nvPr>
        </p:nvSpPr>
        <p:spPr>
          <a:xfrm>
            <a:off x="1297500" y="241350"/>
            <a:ext cx="703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course creators</a:t>
            </a:r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4755650" y="2703575"/>
            <a:ext cx="2771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John is an AI &amp; Blockchain entrepreneur in China with an extensive background in tech.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He is currently responsible for User Growth and Product at a blockchain startup, thats focuses on building an AI-driven price oracle for NFTsm, and has co-founded unpack.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He has developed his own blockhain applications, and has experience in solidity, the programming language of the ethereum blockchain.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1617238" y="2703575"/>
            <a:ext cx="2771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Dirk is a Data Scientist with an academic background in economics and sociology and experience in survey research.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Originally from Germany, Dirk came in 2018 to China. He works as a Data Analyst (official) and “tech-guy” (unofficial) for a medium-sized Shanghai based e-commerce company.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Dirk is interested in modern society topics be it transformational change, evolution of democracies, digital transformation, or philosophy in general.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1297500" y="241350"/>
            <a:ext cx="703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course mentors</a:t>
            </a:r>
            <a:endParaRPr/>
          </a:p>
        </p:txBody>
      </p:sp>
      <p:sp>
        <p:nvSpPr>
          <p:cNvPr id="322" name="Google Shape;322;p30"/>
          <p:cNvSpPr txBox="1"/>
          <p:nvPr/>
        </p:nvSpPr>
        <p:spPr>
          <a:xfrm>
            <a:off x="4755650" y="2703575"/>
            <a:ext cx="33123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Ryan came to China in 2010. He graduated from a Chinese university as an aeronautical engineer. He lives in Nanjing.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He first came across Bitcoin and  blockchain technology in 2017.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He is intrigued by the potential of Ethereum, decentralized finance and NFTs. He is also involved in an NFT project.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He has knowledge of Javascript, Python, Solidity and HTML.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1617238" y="2703575"/>
            <a:ext cx="2771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Abba is a tech entrepreneur based in China.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He got his PhD in computer software and theory from Peking University. He has extensive experience in Blockchain technology.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He worked with the WeBlock foundation as an adjunct CTO, where he consulted and advised on many blockchain projects. Currently, he is focusing on Gamify, NFT, and Web 3.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150" y="828650"/>
            <a:ext cx="1325288" cy="17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550" y="811525"/>
            <a:ext cx="1325300" cy="176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/>
          <p:nvPr>
            <p:ph type="ctrTitle"/>
          </p:nvPr>
        </p:nvSpPr>
        <p:spPr>
          <a:xfrm>
            <a:off x="3082400" y="1432225"/>
            <a:ext cx="5916900" cy="14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Expectations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34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1700397"/>
            <a:ext cx="4893815" cy="310261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/>
        </p:nvSpPr>
        <p:spPr>
          <a:xfrm>
            <a:off x="1427059" y="442848"/>
            <a:ext cx="62898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March 2021, I joined an online course on Udemy...</a:t>
            </a:r>
            <a:endParaRPr sz="700"/>
          </a:p>
        </p:txBody>
      </p:sp>
      <p:sp>
        <p:nvSpPr>
          <p:cNvPr id="152" name="Google Shape;152;p14"/>
          <p:cNvSpPr txBox="1"/>
          <p:nvPr/>
        </p:nvSpPr>
        <p:spPr>
          <a:xfrm>
            <a:off x="5690713" y="2780376"/>
            <a:ext cx="29388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content was great, however I got stuck and did not finish the course.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/>
        </p:nvSpPr>
        <p:spPr>
          <a:xfrm>
            <a:off x="1297500" y="3281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we expect: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152550" y="971900"/>
            <a:ext cx="89916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Char char="-"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Active Participation</a:t>
            </a:r>
            <a:r>
              <a:rPr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---&gt; Ask Questions!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Char char="-"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Attendance</a:t>
            </a:r>
            <a:r>
              <a:rPr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---&gt; Join the Presentation and Review sessions.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Char char="-"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Finish Coursebook </a:t>
            </a:r>
            <a:r>
              <a:rPr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---&gt; before Sunday Session (recommended).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Char char="-"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Finish Workbook </a:t>
            </a:r>
            <a:r>
              <a:rPr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---&gt; the day before Presentation Session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7" name="Google Shape;337;p32"/>
          <p:cNvGrpSpPr/>
          <p:nvPr/>
        </p:nvGrpSpPr>
        <p:grpSpPr>
          <a:xfrm>
            <a:off x="4856650" y="2465300"/>
            <a:ext cx="3753173" cy="2388475"/>
            <a:chOff x="4856650" y="2389100"/>
            <a:chExt cx="3753173" cy="2388475"/>
          </a:xfrm>
        </p:grpSpPr>
        <p:pic>
          <p:nvPicPr>
            <p:cNvPr id="338" name="Google Shape;33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56650" y="2389100"/>
              <a:ext cx="3753173" cy="1871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32"/>
            <p:cNvSpPr txBox="1"/>
            <p:nvPr/>
          </p:nvSpPr>
          <p:spPr>
            <a:xfrm>
              <a:off x="5754325" y="4392675"/>
              <a:ext cx="1957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Workbook</a:t>
              </a:r>
              <a:endParaRPr sz="700"/>
            </a:p>
          </p:txBody>
        </p:sp>
      </p:grpSp>
      <p:grpSp>
        <p:nvGrpSpPr>
          <p:cNvPr id="340" name="Google Shape;340;p32"/>
          <p:cNvGrpSpPr/>
          <p:nvPr/>
        </p:nvGrpSpPr>
        <p:grpSpPr>
          <a:xfrm>
            <a:off x="1358463" y="2450500"/>
            <a:ext cx="3099674" cy="2403275"/>
            <a:chOff x="1358463" y="2374300"/>
            <a:chExt cx="3099674" cy="2403275"/>
          </a:xfrm>
        </p:grpSpPr>
        <p:sp>
          <p:nvSpPr>
            <p:cNvPr id="341" name="Google Shape;341;p32"/>
            <p:cNvSpPr txBox="1"/>
            <p:nvPr/>
          </p:nvSpPr>
          <p:spPr>
            <a:xfrm>
              <a:off x="1832201" y="4392675"/>
              <a:ext cx="2152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Coursebook</a:t>
              </a:r>
              <a:endParaRPr sz="700"/>
            </a:p>
          </p:txBody>
        </p:sp>
        <p:pic>
          <p:nvPicPr>
            <p:cNvPr id="342" name="Google Shape;34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8463" y="2374300"/>
              <a:ext cx="3099674" cy="190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type="ctrTitle"/>
          </p:nvPr>
        </p:nvSpPr>
        <p:spPr>
          <a:xfrm>
            <a:off x="3082400" y="1432225"/>
            <a:ext cx="5916900" cy="14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Whats next?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/>
        </p:nvSpPr>
        <p:spPr>
          <a:xfrm>
            <a:off x="1572000" y="3923000"/>
            <a:ext cx="702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https://colab.research.google.com/github/unpackAI/BL101/blob/main/course_notebooks/Week_1_Hello_Blockchain/01_Hello_Blockchain_Coursebook.ipynb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000" y="152400"/>
            <a:ext cx="7857981" cy="361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ctrTitle"/>
          </p:nvPr>
        </p:nvSpPr>
        <p:spPr>
          <a:xfrm>
            <a:off x="3537150" y="1578400"/>
            <a:ext cx="4705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joining!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34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612" y="1531393"/>
            <a:ext cx="4367127" cy="218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622" y="1531393"/>
            <a:ext cx="3384766" cy="218356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/>
        </p:nvSpPr>
        <p:spPr>
          <a:xfrm>
            <a:off x="1427059" y="442848"/>
            <a:ext cx="628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I am not alone.</a:t>
            </a:r>
            <a:endParaRPr sz="700"/>
          </a:p>
        </p:txBody>
      </p:sp>
      <p:sp>
        <p:nvSpPr>
          <p:cNvPr id="164" name="Google Shape;164;p15"/>
          <p:cNvSpPr txBox="1"/>
          <p:nvPr/>
        </p:nvSpPr>
        <p:spPr>
          <a:xfrm>
            <a:off x="359611" y="4015105"/>
            <a:ext cx="4367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the end of 2020, 180 million learners joined 16.3 thousand courses.</a:t>
            </a:r>
            <a:endParaRPr sz="700"/>
          </a:p>
        </p:txBody>
      </p:sp>
      <p:sp>
        <p:nvSpPr>
          <p:cNvPr id="165" name="Google Shape;165;p15"/>
          <p:cNvSpPr txBox="1"/>
          <p:nvPr/>
        </p:nvSpPr>
        <p:spPr>
          <a:xfrm>
            <a:off x="5399622" y="4015105"/>
            <a:ext cx="3384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MOOCs achieved a completion rate of 10%.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34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/>
        </p:nvSpPr>
        <p:spPr>
          <a:xfrm>
            <a:off x="709797" y="685650"/>
            <a:ext cx="7724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Education is moving online, but no model accommodates online learning success.</a:t>
            </a:r>
            <a:endParaRPr sz="700"/>
          </a:p>
        </p:txBody>
      </p:sp>
      <p:sp>
        <p:nvSpPr>
          <p:cNvPr id="171" name="Google Shape;171;p16"/>
          <p:cNvSpPr txBox="1"/>
          <p:nvPr/>
        </p:nvSpPr>
        <p:spPr>
          <a:xfrm>
            <a:off x="2447568" y="2978687"/>
            <a:ext cx="424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Lack of engagement and community.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34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/>
        </p:nvSpPr>
        <p:spPr>
          <a:xfrm>
            <a:off x="2425066" y="212798"/>
            <a:ext cx="429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endParaRPr sz="700"/>
          </a:p>
        </p:txBody>
      </p:sp>
      <p:sp>
        <p:nvSpPr>
          <p:cNvPr id="177" name="Google Shape;177;p17"/>
          <p:cNvSpPr txBox="1"/>
          <p:nvPr/>
        </p:nvSpPr>
        <p:spPr>
          <a:xfrm>
            <a:off x="997684" y="1724418"/>
            <a:ext cx="714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an online digital tribe and space for lifetime learners </a:t>
            </a:r>
            <a:endParaRPr sz="700"/>
          </a:p>
        </p:txBody>
      </p:sp>
      <p:sp>
        <p:nvSpPr>
          <p:cNvPr id="178" name="Google Shape;178;p17"/>
          <p:cNvSpPr/>
          <p:nvPr/>
        </p:nvSpPr>
        <p:spPr>
          <a:xfrm>
            <a:off x="0" y="746511"/>
            <a:ext cx="9144000" cy="48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6430" y="292385"/>
            <a:ext cx="793220" cy="2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7"/>
          <p:cNvSpPr txBox="1"/>
          <p:nvPr/>
        </p:nvSpPr>
        <p:spPr>
          <a:xfrm>
            <a:off x="514350" y="354790"/>
            <a:ext cx="546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UNPACKAI</a:t>
            </a:r>
            <a:endParaRPr sz="700"/>
          </a:p>
        </p:txBody>
      </p:sp>
      <p:sp>
        <p:nvSpPr>
          <p:cNvPr id="181" name="Google Shape;181;p17"/>
          <p:cNvSpPr txBox="1"/>
          <p:nvPr/>
        </p:nvSpPr>
        <p:spPr>
          <a:xfrm>
            <a:off x="787844" y="3058166"/>
            <a:ext cx="76416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build the infrastructure and economy for decentralised learning communities and achieve an average graduation rate of 90%.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34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2155" y="1260758"/>
            <a:ext cx="3797727" cy="208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4938" y="1165502"/>
            <a:ext cx="413193" cy="41319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/>
          <p:nvPr/>
        </p:nvSpPr>
        <p:spPr>
          <a:xfrm>
            <a:off x="709797" y="73025"/>
            <a:ext cx="772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Lack of engagement</a:t>
            </a:r>
            <a:endParaRPr sz="700"/>
          </a:p>
        </p:txBody>
      </p:sp>
      <p:sp>
        <p:nvSpPr>
          <p:cNvPr id="189" name="Google Shape;189;p18"/>
          <p:cNvSpPr txBox="1"/>
          <p:nvPr/>
        </p:nvSpPr>
        <p:spPr>
          <a:xfrm>
            <a:off x="1760191" y="3947073"/>
            <a:ext cx="5623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Every interaction and contribution to the community is measured and incentivised by platform tokens, rewards and ranks.</a:t>
            </a:r>
            <a:endParaRPr sz="700"/>
          </a:p>
        </p:txBody>
      </p:sp>
      <p:sp>
        <p:nvSpPr>
          <p:cNvPr id="190" name="Google Shape;190;p18"/>
          <p:cNvSpPr txBox="1"/>
          <p:nvPr/>
        </p:nvSpPr>
        <p:spPr>
          <a:xfrm>
            <a:off x="3006330" y="1871917"/>
            <a:ext cx="31494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Student learns as part of an active and supportive learning community</a:t>
            </a:r>
            <a:endParaRPr sz="700"/>
          </a:p>
        </p:txBody>
      </p:sp>
      <p:pic>
        <p:nvPicPr>
          <p:cNvPr id="191" name="Google Shape;19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4938" y="2097120"/>
            <a:ext cx="413193" cy="41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5559" y="3140078"/>
            <a:ext cx="413193" cy="41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4423" y="3140078"/>
            <a:ext cx="413193" cy="41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5248" y="3140078"/>
            <a:ext cx="413193" cy="41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5248" y="2097120"/>
            <a:ext cx="413193" cy="41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5248" y="1165502"/>
            <a:ext cx="413193" cy="41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4423" y="1165502"/>
            <a:ext cx="413193" cy="41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34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/>
        </p:nvSpPr>
        <p:spPr>
          <a:xfrm>
            <a:off x="709797" y="281781"/>
            <a:ext cx="772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From learning to contribution</a:t>
            </a:r>
            <a:endParaRPr sz="700"/>
          </a:p>
        </p:txBody>
      </p:sp>
      <p:sp>
        <p:nvSpPr>
          <p:cNvPr id="203" name="Google Shape;203;p19"/>
          <p:cNvSpPr txBox="1"/>
          <p:nvPr/>
        </p:nvSpPr>
        <p:spPr>
          <a:xfrm>
            <a:off x="2245365" y="1324050"/>
            <a:ext cx="465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Students can engage beyond classes as...</a:t>
            </a:r>
            <a:endParaRPr sz="700"/>
          </a:p>
        </p:txBody>
      </p:sp>
      <p:sp>
        <p:nvSpPr>
          <p:cNvPr id="204" name="Google Shape;204;p19"/>
          <p:cNvSpPr txBox="1"/>
          <p:nvPr/>
        </p:nvSpPr>
        <p:spPr>
          <a:xfrm>
            <a:off x="910230" y="2868544"/>
            <a:ext cx="1399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Mentor</a:t>
            </a:r>
            <a:endParaRPr sz="700"/>
          </a:p>
        </p:txBody>
      </p:sp>
      <p:sp>
        <p:nvSpPr>
          <p:cNvPr id="205" name="Google Shape;205;p19"/>
          <p:cNvSpPr txBox="1"/>
          <p:nvPr/>
        </p:nvSpPr>
        <p:spPr>
          <a:xfrm>
            <a:off x="2309609" y="2868544"/>
            <a:ext cx="183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Course Builder</a:t>
            </a:r>
            <a:endParaRPr sz="700"/>
          </a:p>
        </p:txBody>
      </p:sp>
      <p:sp>
        <p:nvSpPr>
          <p:cNvPr id="206" name="Google Shape;206;p19"/>
          <p:cNvSpPr txBox="1"/>
          <p:nvPr/>
        </p:nvSpPr>
        <p:spPr>
          <a:xfrm>
            <a:off x="4424178" y="2868544"/>
            <a:ext cx="218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Platform Builder</a:t>
            </a:r>
            <a:endParaRPr sz="700"/>
          </a:p>
        </p:txBody>
      </p:sp>
      <p:sp>
        <p:nvSpPr>
          <p:cNvPr id="207" name="Google Shape;207;p19"/>
          <p:cNvSpPr txBox="1"/>
          <p:nvPr/>
        </p:nvSpPr>
        <p:spPr>
          <a:xfrm>
            <a:off x="6796379" y="2868544"/>
            <a:ext cx="18333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Community Builder</a:t>
            </a:r>
            <a:endParaRPr sz="700"/>
          </a:p>
        </p:txBody>
      </p:sp>
      <p:cxnSp>
        <p:nvCxnSpPr>
          <p:cNvPr id="208" name="Google Shape;208;p19"/>
          <p:cNvCxnSpPr/>
          <p:nvPr/>
        </p:nvCxnSpPr>
        <p:spPr>
          <a:xfrm rot="9540648">
            <a:off x="1509875" y="2278634"/>
            <a:ext cx="3014305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9" name="Google Shape;209;p19"/>
          <p:cNvCxnSpPr/>
          <p:nvPr/>
        </p:nvCxnSpPr>
        <p:spPr>
          <a:xfrm rot="8384879">
            <a:off x="3035446" y="2248468"/>
            <a:ext cx="1612008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0" name="Google Shape;210;p19"/>
          <p:cNvCxnSpPr/>
          <p:nvPr/>
        </p:nvCxnSpPr>
        <p:spPr>
          <a:xfrm rot="2618808">
            <a:off x="4214450" y="2248469"/>
            <a:ext cx="1509104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1" name="Google Shape;211;p19"/>
          <p:cNvCxnSpPr/>
          <p:nvPr/>
        </p:nvCxnSpPr>
        <p:spPr>
          <a:xfrm rot="1148642">
            <a:off x="4299236" y="2294753"/>
            <a:ext cx="3510966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2" name="Google Shape;212;p19"/>
          <p:cNvSpPr txBox="1"/>
          <p:nvPr/>
        </p:nvSpPr>
        <p:spPr>
          <a:xfrm>
            <a:off x="1379857" y="3997400"/>
            <a:ext cx="6384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...and create and scale their own learning community.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type="title"/>
          </p:nvPr>
        </p:nvSpPr>
        <p:spPr>
          <a:xfrm>
            <a:off x="1297500" y="242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Student-Mentor Growth Lift🚀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0"/>
          <p:cNvCxnSpPr>
            <a:stCxn id="219" idx="1"/>
            <a:endCxn id="220" idx="0"/>
          </p:cNvCxnSpPr>
          <p:nvPr/>
        </p:nvCxnSpPr>
        <p:spPr>
          <a:xfrm flipH="1">
            <a:off x="2706428" y="2117553"/>
            <a:ext cx="1493400" cy="330600"/>
          </a:xfrm>
          <a:prstGeom prst="curved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1" name="Google Shape;221;p20"/>
          <p:cNvCxnSpPr>
            <a:stCxn id="222" idx="3"/>
            <a:endCxn id="223" idx="0"/>
          </p:cNvCxnSpPr>
          <p:nvPr/>
        </p:nvCxnSpPr>
        <p:spPr>
          <a:xfrm>
            <a:off x="5648265" y="2559055"/>
            <a:ext cx="872400" cy="753600"/>
          </a:xfrm>
          <a:prstGeom prst="curved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4" name="Google Shape;224;p20"/>
          <p:cNvGrpSpPr/>
          <p:nvPr/>
        </p:nvGrpSpPr>
        <p:grpSpPr>
          <a:xfrm>
            <a:off x="207043" y="1000147"/>
            <a:ext cx="8813601" cy="3640792"/>
            <a:chOff x="639851" y="1072944"/>
            <a:chExt cx="8355708" cy="3252159"/>
          </a:xfrm>
        </p:grpSpPr>
        <p:grpSp>
          <p:nvGrpSpPr>
            <p:cNvPr id="225" name="Google Shape;225;p20"/>
            <p:cNvGrpSpPr/>
            <p:nvPr/>
          </p:nvGrpSpPr>
          <p:grpSpPr>
            <a:xfrm>
              <a:off x="639851" y="1072944"/>
              <a:ext cx="8355708" cy="3252159"/>
              <a:chOff x="323022" y="2333277"/>
              <a:chExt cx="5068059" cy="1900292"/>
            </a:xfrm>
          </p:grpSpPr>
          <p:grpSp>
            <p:nvGrpSpPr>
              <p:cNvPr id="226" name="Google Shape;226;p20"/>
              <p:cNvGrpSpPr/>
              <p:nvPr/>
            </p:nvGrpSpPr>
            <p:grpSpPr>
              <a:xfrm>
                <a:off x="323022" y="2333277"/>
                <a:ext cx="5068059" cy="1900292"/>
                <a:chOff x="66144" y="828441"/>
                <a:chExt cx="9013086" cy="3369311"/>
              </a:xfrm>
            </p:grpSpPr>
            <p:grpSp>
              <p:nvGrpSpPr>
                <p:cNvPr id="227" name="Google Shape;227;p20"/>
                <p:cNvGrpSpPr/>
                <p:nvPr/>
              </p:nvGrpSpPr>
              <p:grpSpPr>
                <a:xfrm>
                  <a:off x="6038025" y="2481266"/>
                  <a:ext cx="3041206" cy="1384500"/>
                  <a:chOff x="6038025" y="2668982"/>
                  <a:chExt cx="3041206" cy="1384500"/>
                </a:xfrm>
              </p:grpSpPr>
              <p:cxnSp>
                <p:nvCxnSpPr>
                  <p:cNvPr id="228" name="Google Shape;228;p20"/>
                  <p:cNvCxnSpPr/>
                  <p:nvPr/>
                </p:nvCxnSpPr>
                <p:spPr>
                  <a:xfrm>
                    <a:off x="6038025" y="3312550"/>
                    <a:ext cx="582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C2C2C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229" name="Google Shape;229;p20"/>
                  <p:cNvSpPr txBox="1"/>
                  <p:nvPr/>
                </p:nvSpPr>
                <p:spPr>
                  <a:xfrm>
                    <a:off x="6640231" y="2668982"/>
                    <a:ext cx="2439000" cy="1384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1600"/>
                      </a:spcAft>
                      <a:buNone/>
                    </a:pPr>
                    <a:r>
                      <a:rPr i="1" lang="en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Mentors are Grads of </a:t>
                    </a:r>
                    <a:r>
                      <a:rPr i="1" lang="en"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Blockchain 201</a:t>
                    </a:r>
                    <a:endParaRPr i="1" sz="6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230" name="Google Shape;230;p20"/>
                  <p:cNvSpPr/>
                  <p:nvPr/>
                </p:nvSpPr>
                <p:spPr>
                  <a:xfrm>
                    <a:off x="6424027" y="3212150"/>
                    <a:ext cx="198600" cy="198300"/>
                  </a:xfrm>
                  <a:prstGeom prst="ellipse">
                    <a:avLst/>
                  </a:prstGeom>
                  <a:solidFill>
                    <a:srgbClr val="9225A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" name="Google Shape;223;p20"/>
                  <p:cNvSpPr txBox="1"/>
                  <p:nvPr/>
                </p:nvSpPr>
                <p:spPr>
                  <a:xfrm>
                    <a:off x="6399017" y="3156109"/>
                    <a:ext cx="247500" cy="312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160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231" name="Google Shape;231;p20"/>
                <p:cNvGrpSpPr/>
                <p:nvPr/>
              </p:nvGrpSpPr>
              <p:grpSpPr>
                <a:xfrm>
                  <a:off x="66144" y="1820859"/>
                  <a:ext cx="3564906" cy="1384500"/>
                  <a:chOff x="66144" y="2026229"/>
                  <a:chExt cx="3564906" cy="1384500"/>
                </a:xfrm>
              </p:grpSpPr>
              <p:sp>
                <p:nvSpPr>
                  <p:cNvPr id="232" name="Google Shape;232;p20"/>
                  <p:cNvSpPr txBox="1"/>
                  <p:nvPr/>
                </p:nvSpPr>
                <p:spPr>
                  <a:xfrm>
                    <a:off x="66144" y="2026229"/>
                    <a:ext cx="2541900" cy="1384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i="1" lang="en"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Mentors are Grads of Blockchain 301</a:t>
                    </a:r>
                    <a:endParaRPr i="1" sz="6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  <a:p>
                    <a:pPr indent="0" lvl="0" marL="0" rtl="0" algn="r">
                      <a:spcBef>
                        <a:spcPts val="1600"/>
                      </a:spcBef>
                      <a:spcAft>
                        <a:spcPts val="1600"/>
                      </a:spcAft>
                      <a:buNone/>
                    </a:pPr>
                    <a:r>
                      <a:t/>
                    </a:r>
                    <a:endParaRPr i="1" sz="10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cxnSp>
                <p:nvCxnSpPr>
                  <p:cNvPr id="233" name="Google Shape;233;p20"/>
                  <p:cNvCxnSpPr/>
                  <p:nvPr/>
                </p:nvCxnSpPr>
                <p:spPr>
                  <a:xfrm rot="10800000">
                    <a:off x="2587350" y="2536350"/>
                    <a:ext cx="1043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C2C2C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234" name="Google Shape;234;p20"/>
                  <p:cNvSpPr/>
                  <p:nvPr/>
                </p:nvSpPr>
                <p:spPr>
                  <a:xfrm>
                    <a:off x="2523501" y="2431050"/>
                    <a:ext cx="198600" cy="198300"/>
                  </a:xfrm>
                  <a:prstGeom prst="ellipse">
                    <a:avLst/>
                  </a:prstGeom>
                  <a:solidFill>
                    <a:srgbClr val="761E8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" name="Google Shape;220;p20"/>
                  <p:cNvSpPr txBox="1"/>
                  <p:nvPr/>
                </p:nvSpPr>
                <p:spPr>
                  <a:xfrm>
                    <a:off x="2498491" y="2373759"/>
                    <a:ext cx="247500" cy="312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160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235" name="Google Shape;235;p20"/>
                <p:cNvGrpSpPr/>
                <p:nvPr/>
              </p:nvGrpSpPr>
              <p:grpSpPr>
                <a:xfrm>
                  <a:off x="4908100" y="828441"/>
                  <a:ext cx="3579129" cy="1384500"/>
                  <a:chOff x="4908100" y="980847"/>
                  <a:chExt cx="3579129" cy="1384500"/>
                </a:xfrm>
              </p:grpSpPr>
              <p:cxnSp>
                <p:nvCxnSpPr>
                  <p:cNvPr id="236" name="Google Shape;236;p20"/>
                  <p:cNvCxnSpPr/>
                  <p:nvPr/>
                </p:nvCxnSpPr>
                <p:spPr>
                  <a:xfrm>
                    <a:off x="4908100" y="1593250"/>
                    <a:ext cx="1715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C2C2C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237" name="Google Shape;237;p20"/>
                  <p:cNvSpPr txBox="1"/>
                  <p:nvPr/>
                </p:nvSpPr>
                <p:spPr>
                  <a:xfrm>
                    <a:off x="6620029" y="980847"/>
                    <a:ext cx="1867200" cy="1384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1600"/>
                      </a:spcAft>
                      <a:buNone/>
                    </a:pPr>
                    <a:r>
                      <a:rPr i="1" lang="en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Senior Mentors</a:t>
                    </a:r>
                    <a:endParaRPr b="1" sz="10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238" name="Google Shape;238;p20"/>
                  <p:cNvSpPr/>
                  <p:nvPr/>
                </p:nvSpPr>
                <p:spPr>
                  <a:xfrm>
                    <a:off x="6427830" y="1493307"/>
                    <a:ext cx="198600" cy="198300"/>
                  </a:xfrm>
                  <a:prstGeom prst="ellipse">
                    <a:avLst/>
                  </a:prstGeom>
                  <a:solidFill>
                    <a:srgbClr val="701C7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9" name="Google Shape;239;p20"/>
                <p:cNvGrpSpPr/>
                <p:nvPr/>
              </p:nvGrpSpPr>
              <p:grpSpPr>
                <a:xfrm>
                  <a:off x="2814594" y="945750"/>
                  <a:ext cx="3514811" cy="3252003"/>
                  <a:chOff x="2991269" y="1153325"/>
                  <a:chExt cx="3514811" cy="3252003"/>
                </a:xfrm>
              </p:grpSpPr>
              <p:sp>
                <p:nvSpPr>
                  <p:cNvPr id="240" name="Google Shape;240;p20"/>
                  <p:cNvSpPr/>
                  <p:nvPr/>
                </p:nvSpPr>
                <p:spPr>
                  <a:xfrm>
                    <a:off x="3477586" y="2585458"/>
                    <a:ext cx="2541910" cy="950456"/>
                  </a:xfrm>
                  <a:custGeom>
                    <a:rect b="b" l="l" r="r" t="t"/>
                    <a:pathLst>
                      <a:path extrusionOk="0" h="43529" w="126826">
                        <a:moveTo>
                          <a:pt x="0" y="20002"/>
                        </a:moveTo>
                        <a:lnTo>
                          <a:pt x="63389" y="43529"/>
                        </a:lnTo>
                        <a:lnTo>
                          <a:pt x="126826" y="19907"/>
                        </a:lnTo>
                        <a:lnTo>
                          <a:pt x="6358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</p:sp>
              <p:sp>
                <p:nvSpPr>
                  <p:cNvPr id="241" name="Google Shape;241;p20"/>
                  <p:cNvSpPr/>
                  <p:nvPr/>
                </p:nvSpPr>
                <p:spPr>
                  <a:xfrm>
                    <a:off x="2991269" y="3020977"/>
                    <a:ext cx="1758228" cy="1384350"/>
                  </a:xfrm>
                  <a:custGeom>
                    <a:rect b="b" l="l" r="r" t="t"/>
                    <a:pathLst>
                      <a:path extrusionOk="0" h="63817" w="87725">
                        <a:moveTo>
                          <a:pt x="24288" y="0"/>
                        </a:moveTo>
                        <a:lnTo>
                          <a:pt x="0" y="29908"/>
                        </a:lnTo>
                        <a:lnTo>
                          <a:pt x="87725" y="63817"/>
                        </a:lnTo>
                        <a:lnTo>
                          <a:pt x="87725" y="42291"/>
                        </a:lnTo>
                        <a:lnTo>
                          <a:pt x="87725" y="23526"/>
                        </a:lnTo>
                        <a:close/>
                      </a:path>
                    </a:pathLst>
                  </a:custGeom>
                  <a:solidFill>
                    <a:srgbClr val="551561"/>
                  </a:solidFill>
                  <a:ln>
                    <a:noFill/>
                  </a:ln>
                </p:spPr>
              </p:sp>
              <p:sp>
                <p:nvSpPr>
                  <p:cNvPr id="242" name="Google Shape;242;p20"/>
                  <p:cNvSpPr/>
                  <p:nvPr/>
                </p:nvSpPr>
                <p:spPr>
                  <a:xfrm flipH="1">
                    <a:off x="4747852" y="3020977"/>
                    <a:ext cx="1758228" cy="1384350"/>
                  </a:xfrm>
                  <a:custGeom>
                    <a:rect b="b" l="l" r="r" t="t"/>
                    <a:pathLst>
                      <a:path extrusionOk="0" h="63817" w="87725">
                        <a:moveTo>
                          <a:pt x="24288" y="0"/>
                        </a:moveTo>
                        <a:lnTo>
                          <a:pt x="0" y="29908"/>
                        </a:lnTo>
                        <a:lnTo>
                          <a:pt x="87725" y="63817"/>
                        </a:lnTo>
                        <a:lnTo>
                          <a:pt x="87725" y="42291"/>
                        </a:lnTo>
                        <a:lnTo>
                          <a:pt x="87725" y="23526"/>
                        </a:lnTo>
                        <a:close/>
                      </a:path>
                    </a:pathLst>
                  </a:custGeom>
                  <a:solidFill>
                    <a:srgbClr val="9225A5"/>
                  </a:solidFill>
                  <a:ln>
                    <a:noFill/>
                  </a:ln>
                </p:spPr>
              </p:sp>
              <p:sp>
                <p:nvSpPr>
                  <p:cNvPr id="243" name="Google Shape;243;p20"/>
                  <p:cNvSpPr/>
                  <p:nvPr/>
                </p:nvSpPr>
                <p:spPr>
                  <a:xfrm>
                    <a:off x="3969199" y="2001324"/>
                    <a:ext cx="1565850" cy="585863"/>
                  </a:xfrm>
                  <a:custGeom>
                    <a:rect b="b" l="l" r="r" t="t"/>
                    <a:pathLst>
                      <a:path extrusionOk="0" h="8150" w="24053">
                        <a:moveTo>
                          <a:pt x="0" y="3827"/>
                        </a:moveTo>
                        <a:lnTo>
                          <a:pt x="11976" y="8150"/>
                        </a:lnTo>
                        <a:lnTo>
                          <a:pt x="24053" y="3827"/>
                        </a:lnTo>
                        <a:lnTo>
                          <a:pt x="1212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</p:sp>
              <p:sp>
                <p:nvSpPr>
                  <p:cNvPr id="244" name="Google Shape;244;p20"/>
                  <p:cNvSpPr/>
                  <p:nvPr/>
                </p:nvSpPr>
                <p:spPr>
                  <a:xfrm>
                    <a:off x="3563255" y="2275837"/>
                    <a:ext cx="1189300" cy="1015326"/>
                  </a:xfrm>
                  <a:custGeom>
                    <a:rect b="b" l="l" r="r" t="t"/>
                    <a:pathLst>
                      <a:path extrusionOk="0" h="14114" w="18238">
                        <a:moveTo>
                          <a:pt x="6262" y="0"/>
                        </a:moveTo>
                        <a:lnTo>
                          <a:pt x="18238" y="4324"/>
                        </a:lnTo>
                        <a:lnTo>
                          <a:pt x="18238" y="14114"/>
                        </a:lnTo>
                        <a:lnTo>
                          <a:pt x="0" y="7554"/>
                        </a:lnTo>
                        <a:close/>
                      </a:path>
                    </a:pathLst>
                  </a:custGeom>
                  <a:solidFill>
                    <a:srgbClr val="551561"/>
                  </a:solidFill>
                  <a:ln>
                    <a:noFill/>
                  </a:ln>
                </p:spPr>
              </p:sp>
              <p:sp>
                <p:nvSpPr>
                  <p:cNvPr id="245" name="Google Shape;245;p20"/>
                  <p:cNvSpPr/>
                  <p:nvPr/>
                </p:nvSpPr>
                <p:spPr>
                  <a:xfrm flipH="1">
                    <a:off x="4749365" y="2275837"/>
                    <a:ext cx="1189300" cy="1015326"/>
                  </a:xfrm>
                  <a:custGeom>
                    <a:rect b="b" l="l" r="r" t="t"/>
                    <a:pathLst>
                      <a:path extrusionOk="0" h="14114" w="18238">
                        <a:moveTo>
                          <a:pt x="6262" y="0"/>
                        </a:moveTo>
                        <a:lnTo>
                          <a:pt x="18238" y="4324"/>
                        </a:lnTo>
                        <a:lnTo>
                          <a:pt x="18238" y="14114"/>
                        </a:lnTo>
                        <a:lnTo>
                          <a:pt x="0" y="7554"/>
                        </a:lnTo>
                        <a:close/>
                      </a:path>
                    </a:pathLst>
                  </a:custGeom>
                  <a:solidFill>
                    <a:srgbClr val="761E86"/>
                  </a:solidFill>
                  <a:ln>
                    <a:noFill/>
                  </a:ln>
                </p:spPr>
              </p:sp>
              <p:sp>
                <p:nvSpPr>
                  <p:cNvPr id="246" name="Google Shape;246;p20"/>
                  <p:cNvSpPr/>
                  <p:nvPr/>
                </p:nvSpPr>
                <p:spPr>
                  <a:xfrm>
                    <a:off x="4059061" y="1153325"/>
                    <a:ext cx="693508" cy="1201140"/>
                  </a:xfrm>
                  <a:custGeom>
                    <a:rect b="b" l="l" r="r" t="t"/>
                    <a:pathLst>
                      <a:path extrusionOk="0" h="16697" w="10635">
                        <a:moveTo>
                          <a:pt x="10635" y="0"/>
                        </a:moveTo>
                        <a:lnTo>
                          <a:pt x="0" y="12722"/>
                        </a:lnTo>
                        <a:lnTo>
                          <a:pt x="10635" y="16697"/>
                        </a:lnTo>
                        <a:close/>
                      </a:path>
                    </a:pathLst>
                  </a:custGeom>
                  <a:solidFill>
                    <a:srgbClr val="551561"/>
                  </a:solidFill>
                  <a:ln>
                    <a:noFill/>
                  </a:ln>
                </p:spPr>
              </p:sp>
              <p:sp>
                <p:nvSpPr>
                  <p:cNvPr id="247" name="Google Shape;247;p20"/>
                  <p:cNvSpPr/>
                  <p:nvPr/>
                </p:nvSpPr>
                <p:spPr>
                  <a:xfrm flipH="1">
                    <a:off x="4749350" y="1153325"/>
                    <a:ext cx="693508" cy="1201140"/>
                  </a:xfrm>
                  <a:custGeom>
                    <a:rect b="b" l="l" r="r" t="t"/>
                    <a:pathLst>
                      <a:path extrusionOk="0" h="16697" w="10635">
                        <a:moveTo>
                          <a:pt x="10635" y="0"/>
                        </a:moveTo>
                        <a:lnTo>
                          <a:pt x="0" y="12722"/>
                        </a:lnTo>
                        <a:lnTo>
                          <a:pt x="10635" y="16697"/>
                        </a:lnTo>
                        <a:close/>
                      </a:path>
                    </a:pathLst>
                  </a:custGeom>
                  <a:solidFill>
                    <a:srgbClr val="701C7F"/>
                  </a:solidFill>
                  <a:ln>
                    <a:noFill/>
                  </a:ln>
                </p:spPr>
              </p:sp>
            </p:grpSp>
          </p:grpSp>
          <p:sp>
            <p:nvSpPr>
              <p:cNvPr id="248" name="Google Shape;248;p20"/>
              <p:cNvSpPr txBox="1"/>
              <p:nvPr/>
            </p:nvSpPr>
            <p:spPr>
              <a:xfrm rot="-1328797">
                <a:off x="2870226" y="3622884"/>
                <a:ext cx="896869" cy="358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Blockchain 101 </a:t>
                </a:r>
                <a:endParaRPr b="1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Hands-on skills for business professionals</a:t>
                </a:r>
                <a:endParaRPr b="1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2" name="Google Shape;222;p20"/>
              <p:cNvSpPr txBox="1"/>
              <p:nvPr/>
            </p:nvSpPr>
            <p:spPr>
              <a:xfrm rot="-1253691">
                <a:off x="2774232" y="3157844"/>
                <a:ext cx="700679" cy="228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Blockchain 201</a:t>
                </a:r>
                <a:endParaRPr b="1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Project Deep Dive</a:t>
                </a:r>
                <a:endParaRPr sz="600"/>
              </a:p>
            </p:txBody>
          </p:sp>
          <p:sp>
            <p:nvSpPr>
              <p:cNvPr id="219" name="Google Shape;219;p20"/>
              <p:cNvSpPr txBox="1"/>
              <p:nvPr/>
            </p:nvSpPr>
            <p:spPr>
              <a:xfrm rot="-1335353">
                <a:off x="2587589" y="2642613"/>
                <a:ext cx="842786" cy="2285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Blockchain 301</a:t>
                </a:r>
                <a:endParaRPr b="1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Scaling up your tech application</a:t>
                </a:r>
                <a:endParaRPr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9" name="Google Shape;249;p20"/>
            <p:cNvSpPr txBox="1"/>
            <p:nvPr/>
          </p:nvSpPr>
          <p:spPr>
            <a:xfrm>
              <a:off x="1049800" y="3192575"/>
              <a:ext cx="15366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Ideal for non-coders! </a:t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50" name="Google Shape;250;p20"/>
          <p:cNvCxnSpPr/>
          <p:nvPr/>
        </p:nvCxnSpPr>
        <p:spPr>
          <a:xfrm flipH="1" rot="10800000">
            <a:off x="2091612" y="3467947"/>
            <a:ext cx="1106700" cy="12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34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/>
        </p:nvSpPr>
        <p:spPr>
          <a:xfrm>
            <a:off x="709797" y="490538"/>
            <a:ext cx="772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life impact.</a:t>
            </a:r>
            <a:endParaRPr sz="700"/>
          </a:p>
        </p:txBody>
      </p:sp>
      <p:sp>
        <p:nvSpPr>
          <p:cNvPr id="256" name="Google Shape;256;p21"/>
          <p:cNvSpPr txBox="1"/>
          <p:nvPr/>
        </p:nvSpPr>
        <p:spPr>
          <a:xfrm>
            <a:off x="1540370" y="2100421"/>
            <a:ext cx="6063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achievements and performance-related data points generate a blockchain based profile to create an immutable, data-driven and verifiable CV. 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